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346" r:id="rId3"/>
    <p:sldId id="348" r:id="rId4"/>
    <p:sldId id="326" r:id="rId5"/>
    <p:sldId id="349" r:id="rId6"/>
    <p:sldId id="350" r:id="rId7"/>
    <p:sldId id="352" r:id="rId8"/>
    <p:sldId id="353" r:id="rId9"/>
    <p:sldId id="354" r:id="rId10"/>
    <p:sldId id="356" r:id="rId11"/>
    <p:sldId id="357" r:id="rId12"/>
    <p:sldId id="358" r:id="rId13"/>
    <p:sldId id="360" r:id="rId14"/>
    <p:sldId id="361" r:id="rId15"/>
    <p:sldId id="363" r:id="rId16"/>
    <p:sldId id="364" r:id="rId17"/>
    <p:sldId id="365" r:id="rId18"/>
    <p:sldId id="367" r:id="rId19"/>
    <p:sldId id="369" r:id="rId20"/>
    <p:sldId id="37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2766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0" y="1981200"/>
            <a:ext cx="8458200" cy="1066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</a:rPr>
              <a:t>“</a:t>
            </a:r>
            <a:r>
              <a:rPr lang="en-US" sz="4000" dirty="0" smtClean="0">
                <a:solidFill>
                  <a:srgbClr val="FF0000"/>
                </a:solidFill>
                <a:effectLst/>
              </a:rPr>
              <a:t>Introduction - 1”</a:t>
            </a:r>
            <a:endParaRPr 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28956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000" b="1" dirty="0"/>
              <a:t>C- Metropolitan Area Network (MAN)</a:t>
            </a:r>
            <a:endParaRPr lang="en-US" sz="2000" dirty="0"/>
          </a:p>
          <a:p>
            <a:pPr lvl="0" algn="just"/>
            <a:r>
              <a:rPr lang="en-US" sz="2000" dirty="0" smtClean="0"/>
              <a:t>Expands </a:t>
            </a:r>
            <a:r>
              <a:rPr lang="en-US" sz="2000" dirty="0"/>
              <a:t>throughout a city such as cable TV network.</a:t>
            </a:r>
          </a:p>
          <a:p>
            <a:pPr lvl="0" algn="just"/>
            <a:r>
              <a:rPr lang="en-US" sz="2000" dirty="0"/>
              <a:t>MAN </a:t>
            </a:r>
            <a:r>
              <a:rPr lang="en-US" sz="2000" dirty="0" smtClean="0"/>
              <a:t>uses Ethernet</a:t>
            </a:r>
            <a:r>
              <a:rPr lang="en-US" sz="2000" dirty="0"/>
              <a:t>, Token-ring, ATM, or Fiber Distributed Data Interface (FDDI).</a:t>
            </a:r>
          </a:p>
          <a:p>
            <a:pPr lvl="0" algn="just"/>
            <a:r>
              <a:rPr lang="en-US" sz="2000" dirty="0" smtClean="0"/>
              <a:t>Backbone </a:t>
            </a:r>
            <a:r>
              <a:rPr lang="en-US" sz="2000" dirty="0"/>
              <a:t>of MAN is high-capacity and high-speed fiber optics. </a:t>
            </a:r>
          </a:p>
          <a:p>
            <a:pPr lvl="0" algn="just"/>
            <a:r>
              <a:rPr lang="en-US" sz="2000" dirty="0"/>
              <a:t>MAN works in </a:t>
            </a:r>
            <a:r>
              <a:rPr lang="en-US" sz="2000" dirty="0" smtClean="0"/>
              <a:t>between LAN </a:t>
            </a:r>
            <a:r>
              <a:rPr lang="en-US" sz="2000" dirty="0"/>
              <a:t>and </a:t>
            </a:r>
            <a:r>
              <a:rPr lang="en-US" sz="2000" dirty="0" smtClean="0"/>
              <a:t>WAN.</a:t>
            </a:r>
            <a:endParaRPr lang="en-US" sz="2000" dirty="0"/>
          </a:p>
          <a:p>
            <a:pPr lvl="0" algn="just"/>
            <a:r>
              <a:rPr lang="en-US" sz="2000" dirty="0" smtClean="0"/>
              <a:t>For </a:t>
            </a:r>
            <a:r>
              <a:rPr lang="en-US" sz="2000" dirty="0"/>
              <a:t>example, MAN can help an organization to connect all of its offices in </a:t>
            </a:r>
            <a:r>
              <a:rPr lang="en-US" sz="2000" dirty="0" smtClean="0"/>
              <a:t> a city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  <p:pic>
        <p:nvPicPr>
          <p:cNvPr id="5" name="صورة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810000"/>
            <a:ext cx="5105400" cy="245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786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3200400"/>
          </a:xfrm>
        </p:spPr>
        <p:txBody>
          <a:bodyPr/>
          <a:lstStyle/>
          <a:p>
            <a:pPr marL="109537" indent="0">
              <a:buNone/>
            </a:pPr>
            <a:r>
              <a:rPr lang="en-US" sz="2000" b="1" dirty="0"/>
              <a:t>D- Wide Area Network (WAN)</a:t>
            </a:r>
            <a:endParaRPr lang="en-US" sz="2000" dirty="0"/>
          </a:p>
          <a:p>
            <a:pPr lvl="0"/>
            <a:r>
              <a:rPr lang="en-US" sz="2000" dirty="0" smtClean="0"/>
              <a:t>Covers </a:t>
            </a:r>
            <a:r>
              <a:rPr lang="en-US" sz="2000" dirty="0"/>
              <a:t>a wide area </a:t>
            </a:r>
            <a:endParaRPr lang="en-US" sz="2000" dirty="0" smtClean="0"/>
          </a:p>
          <a:p>
            <a:pPr lvl="0"/>
            <a:r>
              <a:rPr lang="en-US" sz="2000" dirty="0" smtClean="0"/>
              <a:t>These </a:t>
            </a:r>
            <a:r>
              <a:rPr lang="en-US" sz="2000" dirty="0"/>
              <a:t>networks provide connectivity to MANs and LANs. </a:t>
            </a:r>
            <a:endParaRPr lang="en-US" sz="2000" dirty="0" smtClean="0"/>
          </a:p>
          <a:p>
            <a:r>
              <a:rPr lang="en-US" sz="2000" dirty="0"/>
              <a:t>Backbone of </a:t>
            </a:r>
            <a:r>
              <a:rPr lang="en-US" sz="2000" dirty="0" smtClean="0"/>
              <a:t>WAN </a:t>
            </a:r>
            <a:r>
              <a:rPr lang="en-US" sz="2000" dirty="0"/>
              <a:t>is high-capacity </a:t>
            </a:r>
            <a:endParaRPr lang="en-US" sz="2000" dirty="0" smtClean="0"/>
          </a:p>
          <a:p>
            <a:r>
              <a:rPr lang="en-US" sz="2000" dirty="0" smtClean="0"/>
              <a:t>WANs </a:t>
            </a:r>
            <a:r>
              <a:rPr lang="en-US" sz="2000" dirty="0"/>
              <a:t>use very expensive network equipment.</a:t>
            </a:r>
          </a:p>
          <a:p>
            <a:pPr lvl="0"/>
            <a:r>
              <a:rPr lang="en-US" sz="2000" dirty="0"/>
              <a:t>WAN may use advanced technologies such as Asynchronous Transfer Mode (ATM), Frame Relay, VPN, MPLS, and Synchronous Optical Network (SONET). </a:t>
            </a:r>
            <a:endParaRPr lang="en-US" sz="2000" dirty="0" smtClean="0"/>
          </a:p>
          <a:p>
            <a:pPr lvl="0"/>
            <a:r>
              <a:rPr lang="en-US" sz="2000" dirty="0" smtClean="0"/>
              <a:t>WAN </a:t>
            </a:r>
            <a:r>
              <a:rPr lang="en-US" sz="2000" dirty="0"/>
              <a:t>may be managed by multiple administration.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  <p:pic>
        <p:nvPicPr>
          <p:cNvPr id="6" name="صورة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038600"/>
            <a:ext cx="59436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43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51816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000" b="1" dirty="0"/>
              <a:t>E- </a:t>
            </a:r>
            <a:r>
              <a:rPr lang="en-US" sz="2000" b="1" dirty="0" smtClean="0"/>
              <a:t>Internetwork</a:t>
            </a:r>
            <a:endParaRPr lang="en-US" sz="2000" dirty="0"/>
          </a:p>
          <a:p>
            <a:pPr lvl="0" algn="just"/>
            <a:r>
              <a:rPr lang="en-US" sz="2000" dirty="0"/>
              <a:t>It is the largest network </a:t>
            </a:r>
            <a:endParaRPr lang="en-US" sz="2000" dirty="0" smtClean="0"/>
          </a:p>
          <a:p>
            <a:pPr lvl="0" algn="just"/>
            <a:r>
              <a:rPr lang="en-US" sz="2000" dirty="0" smtClean="0"/>
              <a:t>Internet </a:t>
            </a:r>
            <a:r>
              <a:rPr lang="en-US" sz="2000" dirty="0"/>
              <a:t>uses TCP/IP protocol </a:t>
            </a:r>
            <a:r>
              <a:rPr lang="en-US" sz="2000" dirty="0" smtClean="0"/>
              <a:t>suite</a:t>
            </a:r>
            <a:endParaRPr lang="en-US" sz="2000" dirty="0"/>
          </a:p>
          <a:p>
            <a:pPr lvl="0" algn="just"/>
            <a:r>
              <a:rPr lang="en-US" sz="2000" dirty="0"/>
              <a:t>Present day, Internet is widely implemented using </a:t>
            </a:r>
            <a:r>
              <a:rPr lang="en-US" sz="2000" dirty="0" smtClean="0"/>
              <a:t>IPv4.</a:t>
            </a:r>
          </a:p>
          <a:p>
            <a:pPr lvl="0" algn="just"/>
            <a:r>
              <a:rPr lang="en-US" sz="2000" dirty="0" smtClean="0"/>
              <a:t>Internet </a:t>
            </a:r>
            <a:r>
              <a:rPr lang="en-US" sz="2000" dirty="0"/>
              <a:t>enables its users to share and access enormous amount of information worldwide. </a:t>
            </a:r>
          </a:p>
          <a:p>
            <a:pPr lvl="0" algn="just"/>
            <a:r>
              <a:rPr lang="en-US" sz="2000" dirty="0"/>
              <a:t>It uses World Wide Web (WWW), File Transfer Protocol (FTP), email services, audio, and video streaming etc. </a:t>
            </a:r>
            <a:endParaRPr lang="en-US" sz="2000" dirty="0" smtClean="0"/>
          </a:p>
          <a:p>
            <a:pPr lvl="0"/>
            <a:r>
              <a:rPr lang="en-US" sz="2000" dirty="0" smtClean="0"/>
              <a:t>At </a:t>
            </a:r>
            <a:r>
              <a:rPr lang="en-US" sz="2000" dirty="0"/>
              <a:t>huge level, internet works </a:t>
            </a:r>
            <a:r>
              <a:rPr lang="en-US" sz="2000" b="1" dirty="0"/>
              <a:t>on Client-Server model</a:t>
            </a:r>
            <a:r>
              <a:rPr lang="en-US" sz="2000" dirty="0"/>
              <a:t>.</a:t>
            </a:r>
          </a:p>
          <a:p>
            <a:pPr lvl="0"/>
            <a:r>
              <a:rPr lang="en-US" sz="2000" dirty="0"/>
              <a:t>Internet uses very high speed backbone of fiber </a:t>
            </a:r>
            <a:r>
              <a:rPr lang="en-US" sz="2000" dirty="0" smtClean="0"/>
              <a:t>optics</a:t>
            </a:r>
          </a:p>
          <a:p>
            <a:pPr lvl="0"/>
            <a:r>
              <a:rPr lang="en-US" sz="2000" dirty="0"/>
              <a:t>Internet is widely deployed on World Wide Web services using Hyper Text Markup Language (HTML) </a:t>
            </a:r>
          </a:p>
          <a:p>
            <a:pPr lvl="0"/>
            <a:r>
              <a:rPr lang="en-US" sz="2000" dirty="0"/>
              <a:t>Web sites, E-mail, Instant Messaging, Blogging, Social Media, Marketing, Networking, Resource Sharing, and Audio and Video Streaming. </a:t>
            </a:r>
          </a:p>
          <a:p>
            <a:pPr lvl="0"/>
            <a:endParaRPr lang="en-US" sz="2000" dirty="0"/>
          </a:p>
          <a:p>
            <a:pPr lvl="0" algn="just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</p:spTree>
    <p:extLst>
      <p:ext uri="{BB962C8B-B14F-4D97-AF65-F5344CB8AC3E}">
        <p14:creationId xmlns:p14="http://schemas.microsoft.com/office/powerpoint/2010/main" val="1597257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800" dirty="0" smtClean="0"/>
              <a:t>Computer </a:t>
            </a:r>
            <a:r>
              <a:rPr lang="en-US" sz="2800" dirty="0"/>
              <a:t>networks can be discriminated into various types such as </a:t>
            </a:r>
            <a:endParaRPr lang="en-US" sz="2800" dirty="0" smtClean="0"/>
          </a:p>
          <a:p>
            <a:pPr marL="107950" indent="0" algn="just">
              <a:buNone/>
            </a:pPr>
            <a:endParaRPr lang="en-US" sz="2800" dirty="0" smtClean="0"/>
          </a:p>
          <a:p>
            <a:pPr marL="363538" indent="-276225" algn="just">
              <a:buFont typeface="Wingdings" panose="05000000000000000000" pitchFamily="2" charset="2"/>
              <a:buChar char="§"/>
            </a:pPr>
            <a:r>
              <a:rPr lang="en-US" sz="2800" b="1" dirty="0" smtClean="0"/>
              <a:t>Client-Server</a:t>
            </a:r>
          </a:p>
          <a:p>
            <a:pPr marL="363538" indent="-276225" algn="just"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 marL="363538" indent="-276225" algn="just">
              <a:buFont typeface="Wingdings" panose="05000000000000000000" pitchFamily="2" charset="2"/>
              <a:buChar char="§"/>
            </a:pPr>
            <a:r>
              <a:rPr lang="en-US" sz="2800" b="1" dirty="0" smtClean="0"/>
              <a:t>Peer-to-Peer</a:t>
            </a:r>
          </a:p>
          <a:p>
            <a:pPr marL="363538" indent="-276225" algn="just">
              <a:buFont typeface="Wingdings" panose="05000000000000000000" pitchFamily="2" charset="2"/>
              <a:buChar char="§"/>
            </a:pPr>
            <a:endParaRPr lang="en-US" sz="2800" b="1" dirty="0" smtClean="0"/>
          </a:p>
          <a:p>
            <a:pPr marL="363538" indent="-276225" algn="just">
              <a:buFont typeface="Wingdings" panose="05000000000000000000" pitchFamily="2" charset="2"/>
              <a:buChar char="§"/>
            </a:pPr>
            <a:r>
              <a:rPr lang="en-US" sz="2800" b="1" dirty="0" smtClean="0"/>
              <a:t>Hybrid</a:t>
            </a:r>
            <a:endParaRPr lang="en-US" sz="2800" dirty="0"/>
          </a:p>
          <a:p>
            <a:pPr marL="109537" indent="0" algn="just"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</p:spTree>
    <p:extLst>
      <p:ext uri="{BB962C8B-B14F-4D97-AF65-F5344CB8AC3E}">
        <p14:creationId xmlns:p14="http://schemas.microsoft.com/office/powerpoint/2010/main" val="688918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1900" b="1" dirty="0"/>
              <a:t>1- Protocol Hierarchies</a:t>
            </a:r>
            <a:endParaRPr lang="en-US" sz="1900" dirty="0"/>
          </a:p>
          <a:p>
            <a:pPr algn="just"/>
            <a:r>
              <a:rPr lang="en-US" sz="1900" dirty="0"/>
              <a:t>To reduce their design complexity, most networks are organized as a stack of</a:t>
            </a:r>
            <a:r>
              <a:rPr lang="en-US" sz="1900" b="1" dirty="0"/>
              <a:t> layers or levels</a:t>
            </a:r>
            <a:r>
              <a:rPr lang="en-US" sz="1900" dirty="0"/>
              <a:t>, each one built upon the one below it. </a:t>
            </a:r>
            <a:endParaRPr lang="en-US" sz="1900" dirty="0" smtClean="0"/>
          </a:p>
          <a:p>
            <a:pPr algn="just"/>
            <a:endParaRPr lang="en-US" sz="1900" dirty="0" smtClean="0"/>
          </a:p>
          <a:p>
            <a:pPr algn="just"/>
            <a:r>
              <a:rPr lang="en-US" sz="1900" dirty="0" smtClean="0"/>
              <a:t>The </a:t>
            </a:r>
            <a:r>
              <a:rPr lang="en-US" sz="1900" dirty="0"/>
              <a:t>purpose of each layer is to offer certain services to the higher layers </a:t>
            </a:r>
            <a:endParaRPr lang="en-US" sz="1900" dirty="0" smtClean="0"/>
          </a:p>
          <a:p>
            <a:pPr algn="just"/>
            <a:endParaRPr lang="en-US" sz="1900" dirty="0"/>
          </a:p>
          <a:p>
            <a:pPr marL="109537" indent="0" algn="just">
              <a:buNone/>
            </a:pPr>
            <a:endParaRPr lang="en-US" sz="1900" dirty="0" smtClean="0"/>
          </a:p>
          <a:p>
            <a:pPr algn="just"/>
            <a:r>
              <a:rPr lang="en-US" sz="1900" dirty="0" smtClean="0"/>
              <a:t>This concept is used throughout computer science (information hiding, </a:t>
            </a:r>
            <a:r>
              <a:rPr lang="en-US" sz="1900" dirty="0"/>
              <a:t>data encapsulation, and object-oriented </a:t>
            </a:r>
            <a:r>
              <a:rPr lang="en-US" sz="1900" dirty="0" smtClean="0"/>
              <a:t>programming). </a:t>
            </a:r>
          </a:p>
          <a:p>
            <a:pPr algn="just"/>
            <a:endParaRPr lang="en-US" sz="1900" dirty="0" smtClean="0"/>
          </a:p>
          <a:p>
            <a:pPr algn="just"/>
            <a:endParaRPr lang="en-US" sz="19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60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66800"/>
            <a:ext cx="6629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65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/>
          <a:lstStyle/>
          <a:p>
            <a:pPr algn="just"/>
            <a:r>
              <a:rPr lang="en-US" sz="2000" b="1" dirty="0" smtClean="0"/>
              <a:t>Protocol</a:t>
            </a:r>
            <a:r>
              <a:rPr lang="en-US" sz="2000" dirty="0" smtClean="0"/>
              <a:t> </a:t>
            </a:r>
            <a:r>
              <a:rPr lang="en-US" sz="2000" dirty="0"/>
              <a:t>is an agreement between the communicating parties on how communication is to proceed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The entities comprising the corresponding layers on different machines are called </a:t>
            </a:r>
            <a:r>
              <a:rPr lang="en-US" sz="2000" b="1" dirty="0"/>
              <a:t>peers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Between each pair of adjacent layers is an </a:t>
            </a:r>
            <a:r>
              <a:rPr lang="en-US" sz="2000" b="1" dirty="0" smtClean="0"/>
              <a:t>interface</a:t>
            </a:r>
            <a:r>
              <a:rPr lang="en-US" sz="2000" dirty="0"/>
              <a:t>. The interface defines which primitive operations and services the lower layer makes available to the upper one.</a:t>
            </a:r>
          </a:p>
          <a:p>
            <a:pPr marL="109537" indent="0" algn="just">
              <a:buNone/>
            </a:pPr>
            <a:r>
              <a:rPr lang="en-US" sz="2000" dirty="0"/>
              <a:t> </a:t>
            </a:r>
          </a:p>
          <a:p>
            <a:pPr algn="just"/>
            <a:r>
              <a:rPr lang="en-US" sz="2000" dirty="0"/>
              <a:t>A set of layers and protocols is called a </a:t>
            </a:r>
            <a:r>
              <a:rPr lang="en-US" sz="2000" b="1" dirty="0"/>
              <a:t>network architecture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A list of the protocols used by a certain system, one protocol per layer, is called a </a:t>
            </a:r>
            <a:r>
              <a:rPr lang="en-US" sz="2000" b="1" dirty="0"/>
              <a:t>protocol stack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46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43000"/>
            <a:ext cx="731519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2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 marL="109537" indent="0">
              <a:buNone/>
            </a:pPr>
            <a:r>
              <a:rPr lang="en-US" sz="2000" b="1" dirty="0"/>
              <a:t>2- Design Issues for the </a:t>
            </a:r>
            <a:r>
              <a:rPr lang="en-US" sz="2000" b="1" dirty="0" smtClean="0"/>
              <a:t>Layers</a:t>
            </a:r>
            <a:endParaRPr lang="en-US" sz="2000" dirty="0"/>
          </a:p>
          <a:p>
            <a:pPr marL="109537" indent="0">
              <a:buNone/>
            </a:pPr>
            <a:r>
              <a:rPr lang="en-US" sz="2000" b="1" dirty="0"/>
              <a:t>A- Reliability</a:t>
            </a:r>
            <a:r>
              <a:rPr lang="en-US" sz="2000" dirty="0"/>
              <a:t> </a:t>
            </a:r>
            <a:endParaRPr lang="en-US" sz="2000" dirty="0" smtClean="0"/>
          </a:p>
          <a:p>
            <a:pPr marL="109537" indent="0">
              <a:buNone/>
            </a:pPr>
            <a:r>
              <a:rPr lang="en-US" sz="2000" dirty="0" smtClean="0"/>
              <a:t>Making </a:t>
            </a:r>
            <a:r>
              <a:rPr lang="en-US" sz="2000" dirty="0"/>
              <a:t>a network that operates correctly through Find and fix the errors by</a:t>
            </a:r>
            <a:r>
              <a:rPr lang="en-US" sz="2000" b="1" dirty="0" smtClean="0"/>
              <a:t>:</a:t>
            </a:r>
          </a:p>
          <a:p>
            <a:pPr marL="711200" indent="0">
              <a:buNone/>
            </a:pPr>
            <a:endParaRPr lang="en-US" sz="2000" dirty="0"/>
          </a:p>
          <a:p>
            <a:pPr marL="1162050" indent="-457200">
              <a:buFont typeface="Wingdings" panose="05000000000000000000" pitchFamily="2" charset="2"/>
              <a:buChar char="§"/>
            </a:pPr>
            <a:r>
              <a:rPr lang="en-US" sz="2000" b="1" dirty="0" smtClean="0"/>
              <a:t>Error detection</a:t>
            </a:r>
            <a:endParaRPr lang="en-US" sz="2000" dirty="0"/>
          </a:p>
          <a:p>
            <a:pPr marL="704850" indent="0">
              <a:buNone/>
            </a:pPr>
            <a:r>
              <a:rPr lang="en-US" sz="2000" dirty="0"/>
              <a:t> </a:t>
            </a:r>
          </a:p>
          <a:p>
            <a:pPr marL="1162050" indent="-457200">
              <a:buFont typeface="Wingdings" panose="05000000000000000000" pitchFamily="2" charset="2"/>
              <a:buChar char="§"/>
            </a:pPr>
            <a:r>
              <a:rPr lang="en-US" sz="2000" b="1" dirty="0" smtClean="0"/>
              <a:t>Error correction</a:t>
            </a:r>
          </a:p>
          <a:p>
            <a:pPr marL="109537" indent="0">
              <a:buNone/>
            </a:pPr>
            <a:endParaRPr lang="en-US" sz="2000" dirty="0"/>
          </a:p>
          <a:p>
            <a:r>
              <a:rPr lang="en-US" sz="2000" dirty="0"/>
              <a:t>Another reliability issue is </a:t>
            </a:r>
            <a:r>
              <a:rPr lang="en-US" sz="2000" b="1" dirty="0"/>
              <a:t>finding a working </a:t>
            </a:r>
            <a:r>
              <a:rPr lang="en-US" sz="2000" b="1" dirty="0" smtClean="0"/>
              <a:t>path</a:t>
            </a:r>
          </a:p>
          <a:p>
            <a:endParaRPr lang="en-US" sz="2000" b="1" dirty="0"/>
          </a:p>
          <a:p>
            <a:r>
              <a:rPr lang="en-US" sz="2000" b="1" dirty="0"/>
              <a:t>B- The evolution of the </a:t>
            </a:r>
            <a:r>
              <a:rPr lang="en-US" sz="2000" b="1" dirty="0" smtClean="0"/>
              <a:t>network</a:t>
            </a:r>
          </a:p>
          <a:p>
            <a:pPr marL="536575" indent="0">
              <a:buNone/>
            </a:pPr>
            <a:r>
              <a:rPr lang="en-US" sz="1800" dirty="0"/>
              <a:t>Designs that continue to work well when the network gets large are said to </a:t>
            </a:r>
            <a:r>
              <a:rPr lang="en-US" sz="1800" dirty="0" smtClean="0"/>
              <a:t>be </a:t>
            </a:r>
            <a:r>
              <a:rPr lang="en-US" sz="1800" b="1" dirty="0" smtClean="0"/>
              <a:t>scalable</a:t>
            </a:r>
            <a:r>
              <a:rPr lang="en-US" sz="1800" dirty="0" smtClean="0"/>
              <a:t>.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452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000" b="1" dirty="0"/>
              <a:t>C- Resource </a:t>
            </a:r>
            <a:r>
              <a:rPr lang="en-US" sz="2000" b="1" dirty="0" smtClean="0"/>
              <a:t>allocation</a:t>
            </a:r>
          </a:p>
          <a:p>
            <a:pPr marL="109537" indent="0" algn="just">
              <a:buNone/>
            </a:pPr>
            <a:endParaRPr lang="en-US" sz="2000" dirty="0"/>
          </a:p>
          <a:p>
            <a:pPr algn="just"/>
            <a:r>
              <a:rPr lang="en-US" sz="2000" b="1" dirty="0" smtClean="0"/>
              <a:t>Statistical multiplexing</a:t>
            </a:r>
            <a:r>
              <a:rPr lang="en-US" sz="2000" dirty="0" smtClean="0"/>
              <a:t>: sharing </a:t>
            </a:r>
            <a:r>
              <a:rPr lang="en-US" sz="2000" dirty="0"/>
              <a:t>based on the statistics of demand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How </a:t>
            </a:r>
            <a:r>
              <a:rPr lang="en-US" sz="2000" dirty="0"/>
              <a:t>to keep a fast sender from swamping a slow receiver with data. This subject is called </a:t>
            </a:r>
            <a:r>
              <a:rPr lang="en-US" sz="2000" b="1" dirty="0"/>
              <a:t>flow control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smtClean="0"/>
              <a:t>The </a:t>
            </a:r>
            <a:r>
              <a:rPr lang="en-US" sz="2000" dirty="0"/>
              <a:t>network is </a:t>
            </a:r>
            <a:r>
              <a:rPr lang="en-US" sz="2000" b="1" dirty="0"/>
              <a:t>oversubscribed</a:t>
            </a:r>
            <a:r>
              <a:rPr lang="en-US" sz="2000" dirty="0"/>
              <a:t> because too many computers want to send too much traffic, and the network cannot deliver it all. This overloading of the network is called </a:t>
            </a:r>
            <a:r>
              <a:rPr lang="en-US" sz="2000" b="1" dirty="0"/>
              <a:t>congestion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b="1" dirty="0" smtClean="0"/>
              <a:t>Quality of service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75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43429"/>
            <a:ext cx="8229600" cy="1723572"/>
          </a:xfrm>
        </p:spPr>
        <p:txBody>
          <a:bodyPr/>
          <a:lstStyle/>
          <a:p>
            <a:pPr lvl="0" algn="just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 Computer Network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a collection of devices connected together to provide certain services to the users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Definition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عنصر نائب للمحتوى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9200" y="2819400"/>
            <a:ext cx="6858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99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000" b="1" dirty="0"/>
              <a:t>D- Security</a:t>
            </a:r>
            <a:endParaRPr lang="en-US" sz="2000" dirty="0"/>
          </a:p>
          <a:p>
            <a:pPr algn="just"/>
            <a:r>
              <a:rPr lang="en-US" sz="2000" dirty="0" smtClean="0"/>
              <a:t>Secure </a:t>
            </a:r>
            <a:r>
              <a:rPr lang="en-US" sz="2000" dirty="0"/>
              <a:t>the network by defending it against different kinds of threats. </a:t>
            </a:r>
            <a:endParaRPr lang="en-US" sz="2000" dirty="0" smtClean="0"/>
          </a:p>
          <a:p>
            <a:pPr marL="900113" algn="just">
              <a:buFont typeface="Wingdings" panose="05000000000000000000" pitchFamily="2" charset="2"/>
              <a:buChar char="§"/>
            </a:pPr>
            <a:r>
              <a:rPr lang="en-US" sz="2000" b="1" dirty="0"/>
              <a:t>E</a:t>
            </a:r>
            <a:r>
              <a:rPr lang="en-US" sz="2000" b="1" dirty="0" smtClean="0"/>
              <a:t>avesdropping </a:t>
            </a:r>
            <a:r>
              <a:rPr lang="en-US" sz="2000" b="1" dirty="0"/>
              <a:t>on communications</a:t>
            </a:r>
            <a:r>
              <a:rPr lang="en-US" sz="2000" dirty="0"/>
              <a:t>. </a:t>
            </a:r>
            <a:endParaRPr lang="en-US" sz="2000" dirty="0" smtClean="0"/>
          </a:p>
          <a:p>
            <a:pPr marL="900113" algn="just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1611313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Mechanisms </a:t>
            </a:r>
            <a:r>
              <a:rPr lang="en-US" sz="2000" dirty="0"/>
              <a:t>that provide </a:t>
            </a:r>
            <a:r>
              <a:rPr lang="en-US" sz="2000" b="1" dirty="0" smtClean="0"/>
              <a:t>confidentiality</a:t>
            </a:r>
            <a:r>
              <a:rPr lang="en-US" sz="2000" dirty="0" smtClean="0"/>
              <a:t> </a:t>
            </a:r>
            <a:r>
              <a:rPr lang="en-US" sz="2000" dirty="0"/>
              <a:t>defend against this threat, </a:t>
            </a:r>
            <a:r>
              <a:rPr lang="en-US" sz="2000" dirty="0" smtClean="0"/>
              <a:t>They </a:t>
            </a:r>
            <a:r>
              <a:rPr lang="en-US" sz="2000" dirty="0"/>
              <a:t>are used in multiple layers. </a:t>
            </a:r>
            <a:endParaRPr lang="en-US" sz="2000" dirty="0" smtClean="0"/>
          </a:p>
          <a:p>
            <a:pPr marL="1611313" indent="-342900" algn="just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1611313" indent="-342900" algn="just">
              <a:buFont typeface="Wingdings" panose="05000000000000000000" pitchFamily="2" charset="2"/>
              <a:buChar char="q"/>
            </a:pPr>
            <a:r>
              <a:rPr lang="en-US" sz="2000" dirty="0" smtClean="0"/>
              <a:t>Mechanisms </a:t>
            </a:r>
            <a:r>
              <a:rPr lang="en-US" sz="2000" dirty="0"/>
              <a:t>for </a:t>
            </a:r>
            <a:r>
              <a:rPr lang="en-US" sz="2000" b="1" dirty="0"/>
              <a:t>authentication</a:t>
            </a:r>
            <a:r>
              <a:rPr lang="en-US" sz="2000" dirty="0"/>
              <a:t> prevent someone </a:t>
            </a:r>
            <a:r>
              <a:rPr lang="en-US" sz="2000" dirty="0" smtClean="0"/>
              <a:t>from impersonating </a:t>
            </a:r>
            <a:r>
              <a:rPr lang="en-US" sz="2000" dirty="0"/>
              <a:t>someone else.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</a:t>
            </a:r>
            <a:r>
              <a:rPr lang="en-US" sz="2800" dirty="0" smtClean="0">
                <a:solidFill>
                  <a:srgbClr val="FF0000"/>
                </a:solidFill>
              </a:rPr>
              <a:t>SOFTWARE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764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172029"/>
            <a:ext cx="8229600" cy="4923971"/>
          </a:xfrm>
        </p:spPr>
        <p:txBody>
          <a:bodyPr/>
          <a:lstStyle/>
          <a:p>
            <a:pPr lvl="0" algn="just"/>
            <a:r>
              <a:rPr lang="en-US" sz="2800" b="1" dirty="0" smtClean="0"/>
              <a:t>Distributed </a:t>
            </a:r>
            <a:r>
              <a:rPr lang="en-US" sz="2800" b="1" dirty="0"/>
              <a:t>systems </a:t>
            </a:r>
            <a:r>
              <a:rPr lang="en-US" sz="2800" dirty="0"/>
              <a:t>are computing nodes that communicate with each other on purpose of processing data or running applications.</a:t>
            </a:r>
          </a:p>
          <a:p>
            <a:pPr marL="109537" indent="0" algn="just">
              <a:buNone/>
            </a:pPr>
            <a:endParaRPr lang="en-US" sz="2800" dirty="0" smtClean="0"/>
          </a:p>
          <a:p>
            <a:pPr marL="109537" indent="0" algn="just">
              <a:buNone/>
            </a:pPr>
            <a:r>
              <a:rPr lang="en-US" sz="2800" dirty="0"/>
              <a:t> </a:t>
            </a:r>
          </a:p>
          <a:p>
            <a:pPr lvl="0" algn="just"/>
            <a:r>
              <a:rPr lang="en-US" sz="2800" b="1" dirty="0"/>
              <a:t>Computer networks</a:t>
            </a:r>
            <a:r>
              <a:rPr lang="en-US" sz="2800" dirty="0"/>
              <a:t> are nodes that communicate of purpose of exchanging data and deliver it from node to other or multiple nodes.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the difference between a distributed system and a computer network?</a:t>
            </a:r>
          </a:p>
        </p:txBody>
      </p:sp>
    </p:spTree>
    <p:extLst>
      <p:ext uri="{BB962C8B-B14F-4D97-AF65-F5344CB8AC3E}">
        <p14:creationId xmlns:p14="http://schemas.microsoft.com/office/powerpoint/2010/main" val="2878138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 lvl="0"/>
            <a:r>
              <a:rPr lang="en-US" sz="2400" dirty="0" smtClean="0"/>
              <a:t>Share </a:t>
            </a:r>
            <a:r>
              <a:rPr lang="en-US" sz="2400" dirty="0"/>
              <a:t>Resources </a:t>
            </a:r>
            <a:endParaRPr lang="en-US" sz="2400" dirty="0" smtClean="0"/>
          </a:p>
          <a:p>
            <a:pPr lvl="0"/>
            <a:r>
              <a:rPr lang="en-US" sz="2200" dirty="0" smtClean="0"/>
              <a:t>Exchange </a:t>
            </a:r>
            <a:r>
              <a:rPr lang="en-US" sz="2200" dirty="0"/>
              <a:t>of information by means of e-Mails and FTP.</a:t>
            </a:r>
          </a:p>
          <a:p>
            <a:pPr lvl="0"/>
            <a:r>
              <a:rPr lang="en-US" sz="2400" dirty="0"/>
              <a:t>Information sharing by using Web or Internet.</a:t>
            </a:r>
          </a:p>
          <a:p>
            <a:pPr lvl="0"/>
            <a:r>
              <a:rPr lang="en-US" sz="2400" dirty="0"/>
              <a:t>Interaction with other </a:t>
            </a:r>
            <a:r>
              <a:rPr lang="en-US" sz="2400" dirty="0" smtClean="0"/>
              <a:t>users using dynamic web pages.</a:t>
            </a:r>
          </a:p>
          <a:p>
            <a:pPr lvl="0"/>
            <a:r>
              <a:rPr lang="en-US" sz="2400" dirty="0" smtClean="0"/>
              <a:t>IP phones.</a:t>
            </a:r>
          </a:p>
          <a:p>
            <a:r>
              <a:rPr lang="en-US" sz="2400" dirty="0"/>
              <a:t>Voice over IP (VoIP</a:t>
            </a:r>
            <a:r>
              <a:rPr lang="en-US" sz="2400" dirty="0" smtClean="0"/>
              <a:t>).</a:t>
            </a:r>
          </a:p>
          <a:p>
            <a:pPr lvl="0"/>
            <a:r>
              <a:rPr lang="en-US" sz="2400" dirty="0" smtClean="0"/>
              <a:t>Video </a:t>
            </a:r>
            <a:r>
              <a:rPr lang="en-US" sz="2400" dirty="0"/>
              <a:t>conferences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smtClean="0"/>
              <a:t>Parallel </a:t>
            </a:r>
            <a:r>
              <a:rPr lang="en-US" sz="2400" dirty="0"/>
              <a:t>computing.</a:t>
            </a:r>
          </a:p>
          <a:p>
            <a:pPr lvl="0"/>
            <a:r>
              <a:rPr lang="en-US" sz="2400" dirty="0"/>
              <a:t>Instant messaging.</a:t>
            </a:r>
          </a:p>
          <a:p>
            <a:pPr lvl="0"/>
            <a:r>
              <a:rPr lang="en-US" sz="2400" dirty="0"/>
              <a:t>VPNs (Virtual Private Networks</a:t>
            </a:r>
            <a:r>
              <a:rPr lang="en-US" sz="2400" dirty="0" smtClean="0"/>
              <a:t>).</a:t>
            </a:r>
            <a:endParaRPr lang="en-US" sz="2400" dirty="0"/>
          </a:p>
          <a:p>
            <a:pPr lvl="0"/>
            <a:r>
              <a:rPr lang="en-US" sz="2400" dirty="0" smtClean="0"/>
              <a:t>E-commerce </a:t>
            </a:r>
            <a:r>
              <a:rPr lang="en-US" sz="2400" dirty="0"/>
              <a:t>(Electronic Commerce).</a:t>
            </a:r>
          </a:p>
          <a:p>
            <a:r>
              <a:rPr lang="en-US" sz="2400" dirty="0"/>
              <a:t>Social network applications.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USES OF COMPUTER NETWORKS</a:t>
            </a:r>
          </a:p>
        </p:txBody>
      </p:sp>
    </p:spTree>
    <p:extLst>
      <p:ext uri="{BB962C8B-B14F-4D97-AF65-F5344CB8AC3E}">
        <p14:creationId xmlns:p14="http://schemas.microsoft.com/office/powerpoint/2010/main" val="3574427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r>
              <a:rPr lang="en-US" sz="2800" dirty="0" smtClean="0"/>
              <a:t>Network </a:t>
            </a:r>
            <a:r>
              <a:rPr lang="en-US" sz="2800" dirty="0"/>
              <a:t>has three main components</a:t>
            </a:r>
            <a:r>
              <a:rPr lang="en-US" sz="2800" dirty="0" smtClean="0"/>
              <a:t>:</a:t>
            </a:r>
          </a:p>
          <a:p>
            <a:pPr marL="109537" indent="0">
              <a:buNone/>
            </a:pPr>
            <a:endParaRPr lang="en-US" sz="2800" dirty="0" smtClean="0"/>
          </a:p>
          <a:p>
            <a:pPr marL="109537" indent="0">
              <a:buNone/>
            </a:pPr>
            <a:r>
              <a:rPr lang="en-US" sz="2800" dirty="0" smtClean="0"/>
              <a:t>1- </a:t>
            </a:r>
            <a:r>
              <a:rPr lang="en-US" sz="2800" b="1" dirty="0"/>
              <a:t>End Devices</a:t>
            </a:r>
            <a:r>
              <a:rPr lang="en-US" sz="2800" dirty="0"/>
              <a:t> (hosts, servers</a:t>
            </a:r>
            <a:r>
              <a:rPr lang="en-US" sz="2800" dirty="0" smtClean="0"/>
              <a:t>).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2- </a:t>
            </a:r>
            <a:r>
              <a:rPr lang="en-US" sz="2800" b="1" dirty="0"/>
              <a:t>Network devices</a:t>
            </a:r>
            <a:r>
              <a:rPr lang="en-US" sz="2800" dirty="0"/>
              <a:t> </a:t>
            </a:r>
            <a:endParaRPr lang="en-US" sz="2800" dirty="0" smtClean="0"/>
          </a:p>
          <a:p>
            <a:pPr marL="109537" indent="0">
              <a:buNone/>
            </a:pPr>
            <a:r>
              <a:rPr lang="en-US" sz="2800" dirty="0" smtClean="0"/>
              <a:t>(</a:t>
            </a:r>
            <a:r>
              <a:rPr lang="en-US" sz="2800" dirty="0"/>
              <a:t>repeater, hub, bridge, switch, router, NIC, modem)</a:t>
            </a:r>
          </a:p>
          <a:p>
            <a:pPr marL="711200" lvl="0"/>
            <a:endParaRPr lang="en-US" sz="2800" dirty="0"/>
          </a:p>
          <a:p>
            <a:pPr marL="109537" indent="0">
              <a:buNone/>
            </a:pPr>
            <a:r>
              <a:rPr lang="en-US" sz="2800" dirty="0" smtClean="0"/>
              <a:t>3- </a:t>
            </a:r>
            <a:r>
              <a:rPr lang="en-US" sz="2800" b="1" dirty="0"/>
              <a:t>Connectivity</a:t>
            </a:r>
            <a:r>
              <a:rPr lang="en-US" sz="2800" dirty="0"/>
              <a:t> (cables, wireless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COMPONENTS</a:t>
            </a:r>
          </a:p>
        </p:txBody>
      </p:sp>
    </p:spTree>
    <p:extLst>
      <p:ext uri="{BB962C8B-B14F-4D97-AF65-F5344CB8AC3E}">
        <p14:creationId xmlns:p14="http://schemas.microsoft.com/office/powerpoint/2010/main" val="2372541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-76200" y="609600"/>
            <a:ext cx="9220200" cy="5791200"/>
          </a:xfrm>
        </p:spPr>
        <p:txBody>
          <a:bodyPr/>
          <a:lstStyle/>
          <a:p>
            <a:pPr marL="109537" indent="0">
              <a:buNone/>
            </a:pPr>
            <a:r>
              <a:rPr lang="en-US" sz="2400" b="1" dirty="0" smtClean="0"/>
              <a:t>1- </a:t>
            </a:r>
            <a:r>
              <a:rPr lang="en-US" sz="2400" b="1" dirty="0"/>
              <a:t>Transmission technology</a:t>
            </a:r>
            <a:r>
              <a:rPr lang="en-US" sz="2400" b="1" dirty="0" smtClean="0"/>
              <a:t>:</a:t>
            </a:r>
          </a:p>
          <a:p>
            <a:pPr marL="109537" indent="0">
              <a:buNone/>
            </a:pPr>
            <a:r>
              <a:rPr lang="en-US" sz="2400" b="1" dirty="0" smtClean="0"/>
              <a:t>A- </a:t>
            </a:r>
            <a:r>
              <a:rPr lang="en-US" sz="2400" b="1" dirty="0"/>
              <a:t>Point-to-point</a:t>
            </a:r>
            <a:endParaRPr lang="en-US" sz="2400" dirty="0"/>
          </a:p>
          <a:p>
            <a:r>
              <a:rPr lang="en-US" sz="2400" dirty="0"/>
              <a:t>Point-to-point links connect individual pairs </a:t>
            </a:r>
            <a:r>
              <a:rPr lang="en-US" sz="2400" dirty="0" smtClean="0"/>
              <a:t>of machines.</a:t>
            </a:r>
          </a:p>
          <a:p>
            <a:r>
              <a:rPr lang="en-US" sz="2400" b="1" dirty="0" smtClean="0"/>
              <a:t>packets</a:t>
            </a:r>
            <a:r>
              <a:rPr lang="en-US" sz="2400" dirty="0" smtClean="0"/>
              <a:t> may have to first visit one or more intermediate machines. </a:t>
            </a:r>
          </a:p>
          <a:p>
            <a:r>
              <a:rPr lang="en-US" sz="2400" dirty="0" smtClean="0"/>
              <a:t>Point-to-point </a:t>
            </a:r>
            <a:r>
              <a:rPr lang="en-US" sz="2400" dirty="0"/>
              <a:t>transmission with exactly one sender and exactly one receiver is sometimes called </a:t>
            </a:r>
            <a:r>
              <a:rPr lang="en-US" sz="2400" b="1" dirty="0"/>
              <a:t>unicasting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109537" indent="0" algn="just">
              <a:buNone/>
            </a:pPr>
            <a:r>
              <a:rPr lang="en-US" sz="2400" b="1" dirty="0"/>
              <a:t>B- Broadcast</a:t>
            </a:r>
            <a:endParaRPr lang="en-US" sz="2400" dirty="0"/>
          </a:p>
          <a:p>
            <a:pPr algn="just"/>
            <a:r>
              <a:rPr lang="en-US" sz="2400" dirty="0"/>
              <a:t>the communication channel is shared by all the machines on the network</a:t>
            </a:r>
          </a:p>
          <a:p>
            <a:pPr algn="just"/>
            <a:r>
              <a:rPr lang="en-US" sz="2400" b="1" dirty="0"/>
              <a:t>packets</a:t>
            </a:r>
            <a:r>
              <a:rPr lang="en-US" sz="2400" dirty="0"/>
              <a:t> sent by any machine are received by all the others. </a:t>
            </a:r>
          </a:p>
          <a:p>
            <a:pPr marL="2786063" algn="just">
              <a:buFont typeface="Wingdings" panose="05000000000000000000" pitchFamily="2" charset="2"/>
              <a:buChar char="§"/>
            </a:pPr>
            <a:r>
              <a:rPr lang="en-US" sz="2400" b="1" dirty="0"/>
              <a:t>Broadcasting</a:t>
            </a:r>
            <a:endParaRPr lang="en-US" sz="2400" dirty="0"/>
          </a:p>
          <a:p>
            <a:pPr marL="2786063" algn="just">
              <a:buFont typeface="Wingdings" panose="05000000000000000000" pitchFamily="2" charset="2"/>
              <a:buChar char="§"/>
            </a:pPr>
            <a:r>
              <a:rPr lang="en-US" sz="2400" b="1" dirty="0" smtClean="0"/>
              <a:t>Multicasting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</p:spTree>
    <p:extLst>
      <p:ext uri="{BB962C8B-B14F-4D97-AF65-F5344CB8AC3E}">
        <p14:creationId xmlns:p14="http://schemas.microsoft.com/office/powerpoint/2010/main" val="1310851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3399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800" b="1" dirty="0"/>
              <a:t>2- Scale</a:t>
            </a:r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982554"/>
              </p:ext>
            </p:extLst>
          </p:nvPr>
        </p:nvGraphicFramePr>
        <p:xfrm>
          <a:off x="457200" y="1295399"/>
          <a:ext cx="8382000" cy="5049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083">
                  <a:extLst>
                    <a:ext uri="{9D8B030D-6E8A-4147-A177-3AD203B41FA5}">
                      <a16:colId xmlns:a16="http://schemas.microsoft.com/office/drawing/2014/main" val="2165584728"/>
                    </a:ext>
                  </a:extLst>
                </a:gridCol>
                <a:gridCol w="2135823">
                  <a:extLst>
                    <a:ext uri="{9D8B030D-6E8A-4147-A177-3AD203B41FA5}">
                      <a16:colId xmlns:a16="http://schemas.microsoft.com/office/drawing/2014/main" val="161283106"/>
                    </a:ext>
                  </a:extLst>
                </a:gridCol>
                <a:gridCol w="4109094">
                  <a:extLst>
                    <a:ext uri="{9D8B030D-6E8A-4147-A177-3AD203B41FA5}">
                      <a16:colId xmlns:a16="http://schemas.microsoft.com/office/drawing/2014/main" val="179436698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Distance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Area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 of Network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40264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Square meter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Personal Area Network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04641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 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Room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Local Area Network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359439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100 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Building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86538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km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Campus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0614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 km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City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Metropolitan Area Network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384488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100 km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Country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Wide Area Networks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200833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1000 km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continent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67103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10000 km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Plant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Internet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1772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56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2514600"/>
          </a:xfrm>
        </p:spPr>
        <p:txBody>
          <a:bodyPr/>
          <a:lstStyle/>
          <a:p>
            <a:pPr marL="109537" indent="0" algn="just">
              <a:buNone/>
            </a:pPr>
            <a:r>
              <a:rPr lang="en-US" sz="2400" b="1" dirty="0"/>
              <a:t>A- Personal Area Network (PAN)</a:t>
            </a:r>
          </a:p>
          <a:p>
            <a:pPr lvl="0" algn="just"/>
            <a:r>
              <a:rPr lang="en-US" sz="2400" dirty="0"/>
              <a:t>A Personal Area Network (PAN) is smallest network which is very personal to a user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smtClean="0"/>
              <a:t>For </a:t>
            </a:r>
            <a:r>
              <a:rPr lang="en-US" sz="2400" dirty="0"/>
              <a:t>example, </a:t>
            </a:r>
            <a:r>
              <a:rPr lang="en-US" sz="2400" b="1" dirty="0" smtClean="0"/>
              <a:t>Piconet</a:t>
            </a:r>
            <a:r>
              <a:rPr lang="en-US" sz="2400" dirty="0" smtClean="0"/>
              <a:t> is Bluetooth-enabled Personal Area Network which may contain up to 8 devices connected together in a master-slave fashion.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200400"/>
            <a:ext cx="54102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1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 marL="109537" indent="0">
              <a:buNone/>
            </a:pPr>
            <a:r>
              <a:rPr lang="en-US" sz="2000" b="1" dirty="0"/>
              <a:t>B- Local Area Network (LAN)</a:t>
            </a:r>
            <a:endParaRPr lang="en-US" sz="2000" dirty="0"/>
          </a:p>
          <a:p>
            <a:pPr lvl="0"/>
            <a:r>
              <a:rPr lang="en-US" sz="2000" dirty="0"/>
              <a:t>LAN covers an organization office, schools, colleges or universities. </a:t>
            </a:r>
          </a:p>
          <a:p>
            <a:pPr lvl="0"/>
            <a:r>
              <a:rPr lang="en-US" sz="2000" dirty="0" smtClean="0"/>
              <a:t>Operates </a:t>
            </a:r>
            <a:r>
              <a:rPr lang="en-US" sz="2000" dirty="0"/>
              <a:t>under single administrative system </a:t>
            </a:r>
            <a:endParaRPr lang="en-US" sz="2000" dirty="0" smtClean="0"/>
          </a:p>
          <a:p>
            <a:pPr lvl="0"/>
            <a:r>
              <a:rPr lang="en-US" sz="2000" dirty="0" smtClean="0"/>
              <a:t>LAN </a:t>
            </a:r>
            <a:r>
              <a:rPr lang="en-US" sz="2000" dirty="0"/>
              <a:t>provides a useful way of sharing the resources </a:t>
            </a:r>
            <a:endParaRPr lang="en-US" sz="2000" dirty="0" smtClean="0"/>
          </a:p>
          <a:p>
            <a:pPr lvl="0"/>
            <a:r>
              <a:rPr lang="en-US" sz="2000" dirty="0" smtClean="0"/>
              <a:t>Inexpensive networking.</a:t>
            </a:r>
          </a:p>
          <a:p>
            <a:pPr lvl="0"/>
            <a:r>
              <a:rPr lang="en-US" sz="2000" dirty="0" smtClean="0"/>
              <a:t>Contain </a:t>
            </a:r>
            <a:r>
              <a:rPr lang="en-US" sz="2000" dirty="0"/>
              <a:t>local servers </a:t>
            </a:r>
            <a:endParaRPr lang="en-US" sz="2000" dirty="0" smtClean="0"/>
          </a:p>
          <a:p>
            <a:pPr lvl="0"/>
            <a:r>
              <a:rPr lang="en-US" sz="2000" dirty="0" smtClean="0"/>
              <a:t>Operates </a:t>
            </a:r>
            <a:r>
              <a:rPr lang="en-US" sz="2000" dirty="0"/>
              <a:t>on private IP addresses </a:t>
            </a:r>
            <a:endParaRPr lang="en-US" sz="2000" dirty="0" smtClean="0"/>
          </a:p>
          <a:p>
            <a:pPr lvl="0"/>
            <a:r>
              <a:rPr lang="en-US" sz="2000" dirty="0" smtClean="0"/>
              <a:t>LAN </a:t>
            </a:r>
            <a:r>
              <a:rPr lang="en-US" sz="2000" dirty="0"/>
              <a:t>works under its own local domain and controlled centrally. </a:t>
            </a:r>
          </a:p>
          <a:p>
            <a:pPr lvl="0" algn="just"/>
            <a:r>
              <a:rPr lang="en-US" sz="2000" dirty="0"/>
              <a:t>LAN uses either Ethernet or Token-ring technology. </a:t>
            </a:r>
            <a:endParaRPr lang="en-US" sz="2000" dirty="0" smtClean="0"/>
          </a:p>
          <a:p>
            <a:pPr lvl="0" algn="just"/>
            <a:r>
              <a:rPr lang="en-US" sz="2000" dirty="0" smtClean="0"/>
              <a:t>LAN </a:t>
            </a:r>
            <a:r>
              <a:rPr lang="en-US" sz="2000" dirty="0"/>
              <a:t>can be wired, wireless, or in both forms at once.</a:t>
            </a:r>
          </a:p>
          <a:p>
            <a:pPr lvl="0"/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NETWORK HARDWARE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191000"/>
            <a:ext cx="48006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74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3396</TotalTime>
  <Words>979</Words>
  <Application>Microsoft Office PowerPoint</Application>
  <PresentationFormat>عرض على الشاشة (4:3)</PresentationFormat>
  <Paragraphs>173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8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Computer Networks</vt:lpstr>
      <vt:lpstr>Network Definition</vt:lpstr>
      <vt:lpstr>What is the difference between a distributed system and a computer network?</vt:lpstr>
      <vt:lpstr>USES OF COMPUTER NETWORKS</vt:lpstr>
      <vt:lpstr>NETWORK COMPONENTS</vt:lpstr>
      <vt:lpstr>NETWORK HARDWARE</vt:lpstr>
      <vt:lpstr>NETWORK HARDWARE</vt:lpstr>
      <vt:lpstr>NETWORK HARDWARE</vt:lpstr>
      <vt:lpstr>NETWORK HARDWARE</vt:lpstr>
      <vt:lpstr>NETWORK HARDWARE</vt:lpstr>
      <vt:lpstr>NETWORK HARDWARE</vt:lpstr>
      <vt:lpstr>NETWORK HARDWARE</vt:lpstr>
      <vt:lpstr>NETWORK HARDWARE</vt:lpstr>
      <vt:lpstr>NETWORK SOFTWARE</vt:lpstr>
      <vt:lpstr>NETWORK SOFTWARE</vt:lpstr>
      <vt:lpstr>NETWORK SOFTWARE</vt:lpstr>
      <vt:lpstr>NETWORK SOFTWARE</vt:lpstr>
      <vt:lpstr>NETWORK SOFTWARE</vt:lpstr>
      <vt:lpstr>NETWORK SOFTWARE</vt:lpstr>
      <vt:lpstr>NETWORK SOFTWARE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ooo</cp:lastModifiedBy>
  <cp:revision>188</cp:revision>
  <dcterms:created xsi:type="dcterms:W3CDTF">2010-04-29T23:38:56Z</dcterms:created>
  <dcterms:modified xsi:type="dcterms:W3CDTF">2018-11-10T17:48:24Z</dcterms:modified>
</cp:coreProperties>
</file>